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8" r:id="rId1"/>
  </p:sldMasterIdLst>
  <p:notesMasterIdLst>
    <p:notesMasterId r:id="rId37"/>
  </p:notesMasterIdLst>
  <p:sldIdLst>
    <p:sldId id="260" r:id="rId2"/>
    <p:sldId id="259" r:id="rId3"/>
    <p:sldId id="258" r:id="rId4"/>
    <p:sldId id="273" r:id="rId5"/>
    <p:sldId id="293" r:id="rId6"/>
    <p:sldId id="294" r:id="rId7"/>
    <p:sldId id="295" r:id="rId8"/>
    <p:sldId id="297" r:id="rId9"/>
    <p:sldId id="298" r:id="rId10"/>
    <p:sldId id="264" r:id="rId11"/>
    <p:sldId id="270" r:id="rId12"/>
    <p:sldId id="265" r:id="rId13"/>
    <p:sldId id="299" r:id="rId14"/>
    <p:sldId id="266" r:id="rId15"/>
    <p:sldId id="274" r:id="rId16"/>
    <p:sldId id="279" r:id="rId17"/>
    <p:sldId id="281" r:id="rId18"/>
    <p:sldId id="282" r:id="rId19"/>
    <p:sldId id="283" r:id="rId20"/>
    <p:sldId id="286" r:id="rId21"/>
    <p:sldId id="287" r:id="rId22"/>
    <p:sldId id="289" r:id="rId23"/>
    <p:sldId id="290" r:id="rId24"/>
    <p:sldId id="288" r:id="rId25"/>
    <p:sldId id="291" r:id="rId26"/>
    <p:sldId id="284" r:id="rId27"/>
    <p:sldId id="285" r:id="rId28"/>
    <p:sldId id="271" r:id="rId29"/>
    <p:sldId id="276" r:id="rId30"/>
    <p:sldId id="267" r:id="rId31"/>
    <p:sldId id="277" r:id="rId32"/>
    <p:sldId id="272" r:id="rId33"/>
    <p:sldId id="278" r:id="rId34"/>
    <p:sldId id="292" r:id="rId35"/>
    <p:sldId id="26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비4" initials="인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9117" autoAdjust="0"/>
  </p:normalViewPr>
  <p:slideViewPr>
    <p:cSldViewPr snapToGrid="0">
      <p:cViewPr varScale="1">
        <p:scale>
          <a:sx n="87" d="100"/>
          <a:sy n="87" d="100"/>
        </p:scale>
        <p:origin x="1440" y="4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245234-1924-4C3B-AB5E-8748031CBD43}" type="datetime1">
              <a:rPr lang="ko-KR" altLang="en-US"/>
              <a:pPr lvl="0">
                <a:defRPr/>
              </a:pPr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31C1CC3-9048-40D0-8870-169278D9C59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492526" y="3479488"/>
            <a:ext cx="4158949" cy="640228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236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535799" y="1942665"/>
            <a:ext cx="2072404" cy="1123035"/>
          </a:xfrm>
        </p:spPr>
        <p:txBody>
          <a:bodyPr>
            <a:noAutofit/>
          </a:bodyPr>
          <a:lstStyle>
            <a:lvl1pPr marL="0" indent="0" algn="ctr">
              <a:buNone/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2967646" y="4257966"/>
            <a:ext cx="3208710" cy="258532"/>
          </a:xfr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1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/>
        </p:nvSpPr>
        <p:spPr bwMode="auto">
          <a:xfrm>
            <a:off x="0" y="0"/>
            <a:ext cx="739833" cy="1051211"/>
          </a:xfrm>
          <a:custGeom>
            <a:avLst/>
            <a:gdLst>
              <a:gd name="T0" fmla="*/ 174 w 594"/>
              <a:gd name="T1" fmla="*/ 844 h 844"/>
              <a:gd name="T2" fmla="*/ 178 w 594"/>
              <a:gd name="T3" fmla="*/ 840 h 844"/>
              <a:gd name="T4" fmla="*/ 182 w 594"/>
              <a:gd name="T5" fmla="*/ 844 h 844"/>
              <a:gd name="T6" fmla="*/ 182 w 594"/>
              <a:gd name="T7" fmla="*/ 838 h 844"/>
              <a:gd name="T8" fmla="*/ 588 w 594"/>
              <a:gd name="T9" fmla="*/ 604 h 844"/>
              <a:gd name="T10" fmla="*/ 590 w 594"/>
              <a:gd name="T11" fmla="*/ 604 h 844"/>
              <a:gd name="T12" fmla="*/ 590 w 594"/>
              <a:gd name="T13" fmla="*/ 134 h 844"/>
              <a:gd name="T14" fmla="*/ 594 w 594"/>
              <a:gd name="T15" fmla="*/ 132 h 844"/>
              <a:gd name="T16" fmla="*/ 590 w 594"/>
              <a:gd name="T17" fmla="*/ 130 h 844"/>
              <a:gd name="T18" fmla="*/ 590 w 594"/>
              <a:gd name="T19" fmla="*/ 124 h 844"/>
              <a:gd name="T20" fmla="*/ 586 w 594"/>
              <a:gd name="T21" fmla="*/ 128 h 844"/>
              <a:gd name="T22" fmla="*/ 366 w 594"/>
              <a:gd name="T23" fmla="*/ 0 h 844"/>
              <a:gd name="T24" fmla="*/ 350 w 594"/>
              <a:gd name="T25" fmla="*/ 0 h 844"/>
              <a:gd name="T26" fmla="*/ 578 w 594"/>
              <a:gd name="T27" fmla="*/ 132 h 844"/>
              <a:gd name="T28" fmla="*/ 560 w 594"/>
              <a:gd name="T29" fmla="*/ 142 h 844"/>
              <a:gd name="T30" fmla="*/ 178 w 594"/>
              <a:gd name="T31" fmla="*/ 362 h 844"/>
              <a:gd name="T32" fmla="*/ 0 w 594"/>
              <a:gd name="T33" fmla="*/ 260 h 844"/>
              <a:gd name="T34" fmla="*/ 0 w 594"/>
              <a:gd name="T35" fmla="*/ 738 h 844"/>
              <a:gd name="T36" fmla="*/ 174 w 594"/>
              <a:gd name="T37" fmla="*/ 838 h 844"/>
              <a:gd name="T38" fmla="*/ 174 w 594"/>
              <a:gd name="T39" fmla="*/ 844 h 844"/>
              <a:gd name="T40" fmla="*/ 182 w 594"/>
              <a:gd name="T41" fmla="*/ 368 h 844"/>
              <a:gd name="T42" fmla="*/ 582 w 594"/>
              <a:gd name="T43" fmla="*/ 138 h 844"/>
              <a:gd name="T44" fmla="*/ 582 w 594"/>
              <a:gd name="T45" fmla="*/ 600 h 844"/>
              <a:gd name="T46" fmla="*/ 182 w 594"/>
              <a:gd name="T47" fmla="*/ 830 h 844"/>
              <a:gd name="T48" fmla="*/ 182 w 594"/>
              <a:gd name="T49" fmla="*/ 368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4" h="84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011" y="365126"/>
            <a:ext cx="8024896" cy="677205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23907" y="6356351"/>
            <a:ext cx="452005" cy="365125"/>
          </a:xfrm>
        </p:spPr>
        <p:txBody>
          <a:bodyPr/>
          <a:lstStyle/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6496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37418" y="6356351"/>
            <a:ext cx="438493" cy="365125"/>
          </a:xfrm>
        </p:spPr>
        <p:txBody>
          <a:bodyPr/>
          <a:lstStyle/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6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99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9" r:id="rId2"/>
    <p:sldLayoutId id="214748367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starnews.net/news/articleView.html?idxno=14609909" TargetMode="External"/><Relationship Id="rId2" Type="http://schemas.openxmlformats.org/officeDocument/2006/relationships/hyperlink" Target="http://bus.gwangju.go.kr/main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.go.kr/" TargetMode="External"/><Relationship Id="rId4" Type="http://schemas.openxmlformats.org/officeDocument/2006/relationships/hyperlink" Target="https://www.sedaily.com/NewsView/22NREUQHZ6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r="31600"/>
          <a:stretch/>
        </p:blipFill>
        <p:spPr>
          <a:xfrm>
            <a:off x="6260123" y="1086332"/>
            <a:ext cx="2540977" cy="1489814"/>
          </a:xfrm>
          <a:prstGeom prst="flowChartDecision">
            <a:avLst/>
          </a:prstGeom>
        </p:spPr>
      </p:pic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81836" y="2074072"/>
            <a:ext cx="2750449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빅데이터 분석</a:t>
            </a:r>
            <a:endParaRPr lang="en-US" dirty="0"/>
          </a:p>
        </p:txBody>
      </p:sp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3098048" y="1726271"/>
            <a:ext cx="302400" cy="347801"/>
            <a:chOff x="3546475" y="2409825"/>
            <a:chExt cx="3552825" cy="4086225"/>
          </a:xfrm>
        </p:grpSpPr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6" y="3083475"/>
            <a:ext cx="1304657" cy="323116"/>
          </a:xfrm>
          <a:prstGeom prst="rect">
            <a:avLst/>
          </a:prstGeom>
        </p:spPr>
      </p:pic>
      <p:pic>
        <p:nvPicPr>
          <p:cNvPr id="1026" name="Picture 2" descr="https://search.pstatic.net/common/?src=http%3A%2F%2Fimgnews.naver.net%2Fimage%2F310%2F2021%2F06%2F10%2F0000088052_001_20210610102705787.jpg&amp;type=sc960_8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21" y="3368500"/>
            <a:ext cx="2586521" cy="1502438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earch.pstatic.net/common/?src=http%3A%2F%2Fimgnews.naver.net%2Fimage%2F016%2F2021%2F06%2F09%2F20210609001002_0_20210609211003061.jpg&amp;type=sc960_83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7"/>
          <a:stretch/>
        </p:blipFill>
        <p:spPr bwMode="auto">
          <a:xfrm rot="1768424">
            <a:off x="7448677" y="1674075"/>
            <a:ext cx="1480983" cy="2595806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earch.pstatic.net/common/?src=http%3A%2F%2Fimgnews.naver.net%2Fimage%2F5533%2F2021%2F06%2F10%2F0000133815_001_20210610094614620.jpg&amp;type=sc960_83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b="36782"/>
          <a:stretch/>
        </p:blipFill>
        <p:spPr bwMode="auto">
          <a:xfrm>
            <a:off x="6260123" y="5663292"/>
            <a:ext cx="2540977" cy="1483353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81836" y="2654102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재개발 및 건설업 사고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분석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6910754" cy="6857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특징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02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868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사용 데이터 특징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4642" y="1275934"/>
            <a:ext cx="6057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1. CSV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파일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공공데이터포털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서울 </a:t>
            </a:r>
            <a:r>
              <a:rPr lang="ko-KR" altLang="en-US" sz="1400" dirty="0" err="1" smtClean="0">
                <a:solidFill>
                  <a:schemeClr val="accent5">
                    <a:lumMod val="75000"/>
                  </a:schemeClr>
                </a:solidFill>
              </a:rPr>
              <a:t>열린데이터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 광장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KOSIS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국가통계포털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3. Mapping Data </a:t>
            </a: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‘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위도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’, ‘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경도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‘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등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전국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표준데이터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2021_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서울시 재개발 재건축 정비사업 현황</a:t>
            </a: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2021_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서울시버스정류소좌표데이터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서울시 소방서 현황</a:t>
            </a:r>
          </a:p>
          <a:p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서울특별시 응급실 위치정보</a:t>
            </a: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4. Grape Data</a:t>
            </a: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‘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지역구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’, ‘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년도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‘, ‘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기관명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’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등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광주광역시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시내버스 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정류소별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이용객수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카드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)_20191231</a:t>
            </a: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2019,18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시도별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재건축사업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현황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누계</a:t>
            </a: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2019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지역별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사고발생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건수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사망재해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현황요일별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_20210625143503</a:t>
            </a:r>
          </a:p>
          <a:p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사망재해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현황시간별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_20210625143435</a:t>
            </a:r>
          </a:p>
          <a:p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서울시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CCTV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설치운영 현황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자치구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)-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연도별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49"/>
            <a:ext cx="9150200" cy="68720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87062" y="1371600"/>
            <a:ext cx="7156937" cy="54863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분석 개발 환경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03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567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분석 개발 환경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18" y="1547726"/>
            <a:ext cx="1581150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05" y="3436227"/>
            <a:ext cx="1477594" cy="1406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68" y="3872861"/>
            <a:ext cx="1552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1" y="0"/>
            <a:ext cx="9147155" cy="68579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92568" y="0"/>
            <a:ext cx="7051431" cy="6857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시각화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04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46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9" y="1474652"/>
            <a:ext cx="4808132" cy="43626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316" y="2551367"/>
            <a:ext cx="3955592" cy="2209194"/>
          </a:xfrm>
          <a:prstGeom prst="rect">
            <a:avLst/>
          </a:prstGeom>
        </p:spPr>
      </p:pic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87446" y="399323"/>
            <a:ext cx="51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광주 학동 사고 발생지역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왜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?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인재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人災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인가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?)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8907" y="4973680"/>
            <a:ext cx="333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재개발 현장과 매우 가까운 인도와 버스 정류장</a:t>
            </a:r>
            <a:endParaRPr lang="en-US" altLang="ko-KR" sz="1200" dirty="0"/>
          </a:p>
        </p:txBody>
      </p:sp>
      <p:sp>
        <p:nvSpPr>
          <p:cNvPr id="5" name="타원 4"/>
          <p:cNvSpPr/>
          <p:nvPr/>
        </p:nvSpPr>
        <p:spPr>
          <a:xfrm>
            <a:off x="1949085" y="3790514"/>
            <a:ext cx="1655351" cy="1844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9" y="1116603"/>
            <a:ext cx="3990975" cy="5400675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51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가까운 구조 환경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부족한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CCTV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설치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4863" y="4975400"/>
            <a:ext cx="3513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가까운 곳에 조선대학병원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응급의료센터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위치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가까운 곳에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학동소방서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위치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부족한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설치현황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27" y="1367013"/>
            <a:ext cx="3231980" cy="32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" y="1647250"/>
            <a:ext cx="5330703" cy="4555089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511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사고 발생 정류장을 이용객들은 몰랐을까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1972" y="1831781"/>
            <a:ext cx="3463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광주버스정류소이용객 데이터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  <a:p>
            <a:pPr algn="ctr"/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버스정류소별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카드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이용객 수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O</a:t>
            </a:r>
          </a:p>
          <a:p>
            <a:pPr algn="ctr"/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 전처리 방법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총 이용객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일반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청소년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어린이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사고 정류장 노선번호 확인 후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Data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기준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 More :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학동중심사입구역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이상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 Fewer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</a:rPr>
              <a:t>학동중심사입구역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미만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43" y="3749236"/>
            <a:ext cx="2933945" cy="6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2" y="5049139"/>
            <a:ext cx="7362825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70" y="923150"/>
            <a:ext cx="6011578" cy="4106051"/>
          </a:xfrm>
          <a:prstGeom prst="rect">
            <a:avLst/>
          </a:prstGeom>
        </p:spPr>
      </p:pic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현재 재개발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재건축 지역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0065" y="5954137"/>
            <a:ext cx="5401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가장 많이 </a:t>
            </a:r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재개발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재건축진행되고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있는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지역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서울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3670" y="4231758"/>
            <a:ext cx="5028879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95" y="1160751"/>
            <a:ext cx="6603801" cy="465994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1477" y="5954137"/>
            <a:ext cx="423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가장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많은 붕괴사고가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있는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지역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서울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5400000">
            <a:off x="170327" y="3391580"/>
            <a:ext cx="3955313" cy="44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96" r="78"/>
          <a:stretch/>
        </p:blipFill>
        <p:spPr>
          <a:xfrm>
            <a:off x="-1283677" y="-1"/>
            <a:ext cx="4411366" cy="6858000"/>
          </a:xfrm>
          <a:custGeom>
            <a:avLst/>
            <a:gdLst>
              <a:gd name="connsiteX0" fmla="*/ 951767 w 3807067"/>
              <a:gd name="connsiteY0" fmla="*/ 0 h 6223000"/>
              <a:gd name="connsiteX1" fmla="*/ 2855300 w 3807067"/>
              <a:gd name="connsiteY1" fmla="*/ 0 h 6223000"/>
              <a:gd name="connsiteX2" fmla="*/ 3807067 w 3807067"/>
              <a:gd name="connsiteY2" fmla="*/ 6223000 h 6223000"/>
              <a:gd name="connsiteX3" fmla="*/ 0 w 3807067"/>
              <a:gd name="connsiteY3" fmla="*/ 6223000 h 622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067" h="6223000">
                <a:moveTo>
                  <a:pt x="951767" y="0"/>
                </a:moveTo>
                <a:lnTo>
                  <a:pt x="2855300" y="0"/>
                </a:lnTo>
                <a:lnTo>
                  <a:pt x="3807067" y="6223000"/>
                </a:lnTo>
                <a:lnTo>
                  <a:pt x="0" y="6223000"/>
                </a:lnTo>
                <a:close/>
              </a:path>
            </a:pathLst>
          </a:cu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332401" y="2351466"/>
            <a:ext cx="4698905" cy="573728"/>
            <a:chOff x="1921751" y="1736258"/>
            <a:chExt cx="4698905" cy="573728"/>
          </a:xfrm>
        </p:grpSpPr>
        <p:sp>
          <p:nvSpPr>
            <p:cNvPr id="11" name="TextBox 10"/>
            <p:cNvSpPr txBox="1"/>
            <p:nvPr/>
          </p:nvSpPr>
          <p:spPr>
            <a:xfrm>
              <a:off x="2258589" y="1736258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2.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098832" y="1762070"/>
              <a:ext cx="3521824" cy="547916"/>
              <a:chOff x="4400698" y="2048341"/>
              <a:chExt cx="4695765" cy="73055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데이터 특징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400699" y="2409563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3" name="그룹 32"/>
            <p:cNvGrpSpPr>
              <a:grpSpLocks noChangeAspect="1"/>
            </p:cNvGrpSpPr>
            <p:nvPr/>
          </p:nvGrpSpPr>
          <p:grpSpPr>
            <a:xfrm>
              <a:off x="1921751" y="1811875"/>
              <a:ext cx="230060" cy="264600"/>
              <a:chOff x="3546475" y="2409825"/>
              <a:chExt cx="3552825" cy="4086225"/>
            </a:xfrm>
          </p:grpSpPr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7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2541016" y="3685794"/>
            <a:ext cx="4707157" cy="573728"/>
            <a:chOff x="2555184" y="3126829"/>
            <a:chExt cx="4707157" cy="573728"/>
          </a:xfrm>
        </p:grpSpPr>
        <p:sp>
          <p:nvSpPr>
            <p:cNvPr id="18" name="TextBox 17"/>
            <p:cNvSpPr txBox="1"/>
            <p:nvPr/>
          </p:nvSpPr>
          <p:spPr>
            <a:xfrm>
              <a:off x="2900275" y="3126829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4.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3740517" y="3152640"/>
              <a:ext cx="3521824" cy="547917"/>
              <a:chOff x="4400698" y="2048341"/>
              <a:chExt cx="4695764" cy="73055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데이터 시각화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400699" y="2409565"/>
                <a:ext cx="469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8" name="그룹 37"/>
            <p:cNvGrpSpPr>
              <a:grpSpLocks noChangeAspect="1"/>
            </p:cNvGrpSpPr>
            <p:nvPr/>
          </p:nvGrpSpPr>
          <p:grpSpPr>
            <a:xfrm>
              <a:off x="2555184" y="3210488"/>
              <a:ext cx="230060" cy="264600"/>
              <a:chOff x="3546475" y="2409825"/>
              <a:chExt cx="3552825" cy="4086225"/>
            </a:xfrm>
          </p:grpSpPr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660319" y="4332463"/>
            <a:ext cx="4707158" cy="573728"/>
            <a:chOff x="2995177" y="3885962"/>
            <a:chExt cx="4707158" cy="573728"/>
          </a:xfrm>
        </p:grpSpPr>
        <p:sp>
          <p:nvSpPr>
            <p:cNvPr id="25" name="TextBox 24"/>
            <p:cNvSpPr txBox="1"/>
            <p:nvPr/>
          </p:nvSpPr>
          <p:spPr>
            <a:xfrm>
              <a:off x="3340268" y="3885962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5.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180511" y="3911773"/>
              <a:ext cx="3521824" cy="547917"/>
              <a:chOff x="4400698" y="2048341"/>
              <a:chExt cx="4695765" cy="73055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분석 시사점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00699" y="2409565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3" name="그룹 42"/>
            <p:cNvGrpSpPr>
              <a:grpSpLocks noChangeAspect="1"/>
            </p:cNvGrpSpPr>
            <p:nvPr/>
          </p:nvGrpSpPr>
          <p:grpSpPr>
            <a:xfrm>
              <a:off x="2995177" y="3977663"/>
              <a:ext cx="230060" cy="264600"/>
              <a:chOff x="3546475" y="2409825"/>
              <a:chExt cx="3552825" cy="4086225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7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754495" y="4997690"/>
            <a:ext cx="4707157" cy="573728"/>
            <a:chOff x="3435171" y="4645095"/>
            <a:chExt cx="4707157" cy="573728"/>
          </a:xfrm>
        </p:grpSpPr>
        <p:sp>
          <p:nvSpPr>
            <p:cNvPr id="32" name="TextBox 31"/>
            <p:cNvSpPr txBox="1"/>
            <p:nvPr/>
          </p:nvSpPr>
          <p:spPr>
            <a:xfrm>
              <a:off x="3780262" y="4645095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6.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620504" y="4670906"/>
              <a:ext cx="3521824" cy="547917"/>
              <a:chOff x="4400698" y="2048341"/>
              <a:chExt cx="4695765" cy="73055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한계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00699" y="2409565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>
              <a:off x="3435171" y="4744837"/>
              <a:ext cx="230060" cy="264600"/>
              <a:chOff x="3546475" y="2409825"/>
              <a:chExt cx="3552825" cy="4086225"/>
            </a:xfrm>
          </p:grpSpPr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sp>
        <p:nvSpPr>
          <p:cNvPr id="54" name="Freeform 5"/>
          <p:cNvSpPr>
            <a:spLocks noEditPoints="1"/>
          </p:cNvSpPr>
          <p:nvPr/>
        </p:nvSpPr>
        <p:spPr bwMode="auto">
          <a:xfrm>
            <a:off x="0" y="0"/>
            <a:ext cx="739833" cy="1051211"/>
          </a:xfrm>
          <a:custGeom>
            <a:avLst/>
            <a:gdLst>
              <a:gd name="T0" fmla="*/ 174 w 594"/>
              <a:gd name="T1" fmla="*/ 844 h 844"/>
              <a:gd name="T2" fmla="*/ 178 w 594"/>
              <a:gd name="T3" fmla="*/ 840 h 844"/>
              <a:gd name="T4" fmla="*/ 182 w 594"/>
              <a:gd name="T5" fmla="*/ 844 h 844"/>
              <a:gd name="T6" fmla="*/ 182 w 594"/>
              <a:gd name="T7" fmla="*/ 838 h 844"/>
              <a:gd name="T8" fmla="*/ 588 w 594"/>
              <a:gd name="T9" fmla="*/ 604 h 844"/>
              <a:gd name="T10" fmla="*/ 590 w 594"/>
              <a:gd name="T11" fmla="*/ 604 h 844"/>
              <a:gd name="T12" fmla="*/ 590 w 594"/>
              <a:gd name="T13" fmla="*/ 134 h 844"/>
              <a:gd name="T14" fmla="*/ 594 w 594"/>
              <a:gd name="T15" fmla="*/ 132 h 844"/>
              <a:gd name="T16" fmla="*/ 590 w 594"/>
              <a:gd name="T17" fmla="*/ 130 h 844"/>
              <a:gd name="T18" fmla="*/ 590 w 594"/>
              <a:gd name="T19" fmla="*/ 124 h 844"/>
              <a:gd name="T20" fmla="*/ 586 w 594"/>
              <a:gd name="T21" fmla="*/ 128 h 844"/>
              <a:gd name="T22" fmla="*/ 366 w 594"/>
              <a:gd name="T23" fmla="*/ 0 h 844"/>
              <a:gd name="T24" fmla="*/ 350 w 594"/>
              <a:gd name="T25" fmla="*/ 0 h 844"/>
              <a:gd name="T26" fmla="*/ 578 w 594"/>
              <a:gd name="T27" fmla="*/ 132 h 844"/>
              <a:gd name="T28" fmla="*/ 560 w 594"/>
              <a:gd name="T29" fmla="*/ 142 h 844"/>
              <a:gd name="T30" fmla="*/ 178 w 594"/>
              <a:gd name="T31" fmla="*/ 362 h 844"/>
              <a:gd name="T32" fmla="*/ 0 w 594"/>
              <a:gd name="T33" fmla="*/ 260 h 844"/>
              <a:gd name="T34" fmla="*/ 0 w 594"/>
              <a:gd name="T35" fmla="*/ 738 h 844"/>
              <a:gd name="T36" fmla="*/ 174 w 594"/>
              <a:gd name="T37" fmla="*/ 838 h 844"/>
              <a:gd name="T38" fmla="*/ 174 w 594"/>
              <a:gd name="T39" fmla="*/ 844 h 844"/>
              <a:gd name="T40" fmla="*/ 182 w 594"/>
              <a:gd name="T41" fmla="*/ 368 h 844"/>
              <a:gd name="T42" fmla="*/ 582 w 594"/>
              <a:gd name="T43" fmla="*/ 138 h 844"/>
              <a:gd name="T44" fmla="*/ 582 w 594"/>
              <a:gd name="T45" fmla="*/ 600 h 844"/>
              <a:gd name="T46" fmla="*/ 182 w 594"/>
              <a:gd name="T47" fmla="*/ 830 h 844"/>
              <a:gd name="T48" fmla="*/ 182 w 594"/>
              <a:gd name="T49" fmla="*/ 368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4" h="84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2429378" y="3012706"/>
            <a:ext cx="4698905" cy="573727"/>
            <a:chOff x="1921751" y="1736258"/>
            <a:chExt cx="4698905" cy="573727"/>
          </a:xfrm>
        </p:grpSpPr>
        <p:sp>
          <p:nvSpPr>
            <p:cNvPr id="59" name="TextBox 58"/>
            <p:cNvSpPr txBox="1"/>
            <p:nvPr/>
          </p:nvSpPr>
          <p:spPr>
            <a:xfrm>
              <a:off x="2258589" y="1736258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3.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098832" y="1762068"/>
              <a:ext cx="3521824" cy="547917"/>
              <a:chOff x="4400698" y="2048341"/>
              <a:chExt cx="4695765" cy="730556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분석 개발 환경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400699" y="2409565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1" name="그룹 60"/>
            <p:cNvGrpSpPr>
              <a:grpSpLocks noChangeAspect="1"/>
            </p:cNvGrpSpPr>
            <p:nvPr/>
          </p:nvGrpSpPr>
          <p:grpSpPr>
            <a:xfrm>
              <a:off x="1921751" y="1811875"/>
              <a:ext cx="230060" cy="264600"/>
              <a:chOff x="3546475" y="2409825"/>
              <a:chExt cx="3552825" cy="4086225"/>
            </a:xfrm>
          </p:grpSpPr>
          <p:sp>
            <p:nvSpPr>
              <p:cNvPr id="62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3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4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2214044" y="1671455"/>
            <a:ext cx="4698905" cy="573727"/>
            <a:chOff x="1921751" y="1736258"/>
            <a:chExt cx="4698905" cy="573727"/>
          </a:xfrm>
        </p:grpSpPr>
        <p:sp>
          <p:nvSpPr>
            <p:cNvPr id="69" name="TextBox 68"/>
            <p:cNvSpPr txBox="1"/>
            <p:nvPr/>
          </p:nvSpPr>
          <p:spPr>
            <a:xfrm>
              <a:off x="2258589" y="1736258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1.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098832" y="1762068"/>
              <a:ext cx="3521824" cy="547917"/>
              <a:chOff x="4400698" y="2048341"/>
              <a:chExt cx="4695765" cy="730556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분석 프로젝트 개요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400699" y="2409565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1" name="그룹 70"/>
            <p:cNvGrpSpPr>
              <a:grpSpLocks noChangeAspect="1"/>
            </p:cNvGrpSpPr>
            <p:nvPr/>
          </p:nvGrpSpPr>
          <p:grpSpPr>
            <a:xfrm>
              <a:off x="1921751" y="1811875"/>
              <a:ext cx="230060" cy="264600"/>
              <a:chOff x="3546475" y="2409825"/>
              <a:chExt cx="3552825" cy="4086225"/>
            </a:xfrm>
          </p:grpSpPr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2858612" y="5672031"/>
            <a:ext cx="4698905" cy="573727"/>
            <a:chOff x="1921751" y="1736258"/>
            <a:chExt cx="4698905" cy="573727"/>
          </a:xfrm>
        </p:grpSpPr>
        <p:sp>
          <p:nvSpPr>
            <p:cNvPr id="79" name="TextBox 78"/>
            <p:cNvSpPr txBox="1"/>
            <p:nvPr/>
          </p:nvSpPr>
          <p:spPr>
            <a:xfrm>
              <a:off x="2258589" y="1736258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7.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3098832" y="1762068"/>
              <a:ext cx="3521824" cy="547917"/>
              <a:chOff x="4400698" y="2048341"/>
              <a:chExt cx="4695765" cy="730556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4400698" y="2048341"/>
                <a:ext cx="46957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accent1"/>
                    </a:solidFill>
                  </a:rPr>
                  <a:t>참고문헌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400699" y="2409565"/>
                <a:ext cx="4695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1" name="그룹 80"/>
            <p:cNvGrpSpPr>
              <a:grpSpLocks noChangeAspect="1"/>
            </p:cNvGrpSpPr>
            <p:nvPr/>
          </p:nvGrpSpPr>
          <p:grpSpPr>
            <a:xfrm>
              <a:off x="1921751" y="1811875"/>
              <a:ext cx="230060" cy="264600"/>
              <a:chOff x="3546475" y="2409825"/>
              <a:chExt cx="3552825" cy="4086225"/>
            </a:xfrm>
          </p:grpSpPr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4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5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38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0" y="1119630"/>
            <a:ext cx="7258050" cy="4810125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1477" y="5954137"/>
            <a:ext cx="423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가장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적은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서울 지역구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도봉구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95153" y="5051991"/>
            <a:ext cx="2190307" cy="179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1160751"/>
            <a:ext cx="7609820" cy="5378162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380265" y="399323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53833" y="399323"/>
            <a:ext cx="370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타원 15"/>
          <p:cNvSpPr/>
          <p:nvPr/>
        </p:nvSpPr>
        <p:spPr>
          <a:xfrm>
            <a:off x="3115341" y="2551814"/>
            <a:ext cx="1748570" cy="1806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03958" y="4695122"/>
            <a:ext cx="423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현재 진행중인 재개발 제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구역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(6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소방서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응급의료센터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버스정류장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인도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★★★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17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3" y="1073395"/>
            <a:ext cx="6282157" cy="4317312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500609" y="398499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25649" y="4910617"/>
            <a:ext cx="423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현재 진행중인 재개발 제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구역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(8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소방서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응급의료센터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버스정류장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인도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92255" y="2328659"/>
            <a:ext cx="1748570" cy="1806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2" y="1001957"/>
            <a:ext cx="7458075" cy="5610225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5832" y="4786691"/>
            <a:ext cx="423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현재 진행중인 재개발 제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구역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(7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소방서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응급의료센터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버스정류장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인도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4316" y="2628281"/>
            <a:ext cx="2211572" cy="2149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1" y="1330604"/>
            <a:ext cx="7131392" cy="4400346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555811" y="404327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8534" y="4969253"/>
            <a:ext cx="423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현재 진행중인 재개발 제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구역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(5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소방서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응급의료센터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버스정류장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인도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):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★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6596" y="2257487"/>
            <a:ext cx="2211572" cy="2149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97974"/>
            <a:ext cx="7490679" cy="5458377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546308" y="38909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지역별 붕괴사고 발생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타원 15"/>
          <p:cNvSpPr/>
          <p:nvPr/>
        </p:nvSpPr>
        <p:spPr>
          <a:xfrm>
            <a:off x="4175761" y="1752600"/>
            <a:ext cx="108966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261361" y="4016375"/>
            <a:ext cx="108966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224735" y="3093762"/>
            <a:ext cx="108966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175761" y="768655"/>
            <a:ext cx="919381" cy="861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04887"/>
            <a:ext cx="7200900" cy="4848225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487446" y="420854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시간별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건설업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사망재해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현황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6" name="타원 15"/>
          <p:cNvSpPr/>
          <p:nvPr/>
        </p:nvSpPr>
        <p:spPr>
          <a:xfrm>
            <a:off x="4160520" y="1501140"/>
            <a:ext cx="502920" cy="1303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84520" y="3253740"/>
            <a:ext cx="4953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71477" y="5954137"/>
            <a:ext cx="4231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건설업 사망 재해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높은 시간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증가추세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10-12 /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평균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8-10, 14-16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23937"/>
            <a:ext cx="7019925" cy="4810125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7446" y="399323"/>
            <a:ext cx="43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요일별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건설업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사망재해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현황 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1477" y="5954137"/>
            <a:ext cx="4231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건설업 사망 재해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높은 요일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증가추세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수요일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/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평균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화요일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5400000">
            <a:off x="3806819" y="2100631"/>
            <a:ext cx="1752564" cy="44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3238674" y="2188241"/>
            <a:ext cx="861058" cy="44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75460" y="1"/>
            <a:ext cx="7368540" cy="5242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분석 시사점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05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001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3240705" y="381047"/>
            <a:ext cx="302400" cy="347801"/>
            <a:chOff x="3546475" y="2409825"/>
            <a:chExt cx="3552825" cy="4086225"/>
          </a:xfrm>
        </p:grpSpPr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97087" y="3993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분석 시사점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137" y="3436227"/>
            <a:ext cx="60579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서울시 도봉구 재개발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재건축 현장에는 광주 학동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사고발생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지역보다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가 많이 설치되어있다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서울시 도봉구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재개발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재건축 현장에는 광주 학동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사고발생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지역보다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응급의료시설과 소방서가 주변에 없고 멀다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도봉구 재개발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재건축 현장에는 광주 학동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사고발생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지역과 같은 가까운 버스정류장이 적지만 인도와 단지가 더 가까이 붙어 있어 차량도로통제와 일부 인도의 통제가 필요하다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점심 전 시간과 화요일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수요일에는 더욱 주의가 필요하다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11" y="1393371"/>
            <a:ext cx="1722576" cy="17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"/>
            <a:ext cx="7174523" cy="54248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분석 프로젝트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01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4382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www.jndn.com/upimages/gisaimg/202106/09_318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023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09800" y="1028700"/>
            <a:ext cx="4754880" cy="45121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한계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06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189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4198649" y="508180"/>
            <a:ext cx="302400" cy="347801"/>
            <a:chOff x="3546475" y="2409825"/>
            <a:chExt cx="3552825" cy="4086225"/>
          </a:xfrm>
        </p:grpSpPr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48200" y="508180"/>
            <a:ext cx="68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</a:rPr>
              <a:t>한계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0136" y="3436227"/>
            <a:ext cx="6457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모두 최근 데이터를 사용하거나 최대한 년도를 통일하려 했으나 부족했다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현황을 많이 살펴보고 찾았으나 각 데이터의 인과관계와 사고발생과 관계된 요소를 보여주지 못했다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해당 사고 지역과 비슷한 지역을 찾기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63" y="1556657"/>
            <a:ext cx="1544516" cy="15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5"/>
            <a:ext cx="9140860" cy="68584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94692" y="1310052"/>
            <a:ext cx="6207370" cy="49588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07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0538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893039" y="391932"/>
            <a:ext cx="302400" cy="347801"/>
            <a:chOff x="3546475" y="2409825"/>
            <a:chExt cx="3552825" cy="4086225"/>
          </a:xfrm>
        </p:grpSpPr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3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86226" y="398510"/>
            <a:ext cx="141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참고문헌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2797" y="1372379"/>
            <a:ext cx="645794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1.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정보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기사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bus.gwangju.go.kr/main/main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http://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hlinkClick r:id="rId3"/>
              </a:rPr>
              <a:t>www.topstarnews.net/news/articleView.html?idxno=14609909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hlinkClick r:id="rId4"/>
              </a:rPr>
              <a:t>https://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hlinkClick r:id="rId4"/>
              </a:rPr>
              <a:t>www.sedaily.com/NewsView/22NREUQHZ6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http://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www.kukinews.com/newsView/kuk202106240195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공공데이터포털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hlinkClick r:id="rId5"/>
              </a:rPr>
              <a:t>https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://www.data.go.kr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hlinkClick r:id="rId5"/>
              </a:rPr>
              <a:t>/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서울 데이터열린광장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: https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://data.seoul.go.kr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/</a:t>
            </a: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KOSIS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국가통계포털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: https://kosis.kr/index/index.do</a:t>
            </a: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아이콘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저작권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https://iconarchive.com/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3648382" y="510612"/>
            <a:ext cx="302400" cy="347801"/>
            <a:chOff x="3546475" y="2409825"/>
            <a:chExt cx="3552825" cy="4086225"/>
          </a:xfrm>
        </p:grpSpPr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4593" y="2057399"/>
            <a:ext cx="7860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Bodoni MT Black" panose="02070A03080606020203" pitchFamily="18" charset="0"/>
              </a:rPr>
              <a:t>“ </a:t>
            </a:r>
            <a:r>
              <a:rPr lang="ko-KR" altLang="en-US" sz="5400" dirty="0" smtClean="0">
                <a:latin typeface="Bodoni MT Black" panose="02070A03080606020203" pitchFamily="18" charset="0"/>
              </a:rPr>
              <a:t>똑같은 실수를 </a:t>
            </a:r>
            <a:endParaRPr lang="en-US" altLang="ko-KR" sz="5400" dirty="0" smtClean="0">
              <a:latin typeface="Bodoni MT Black" panose="02070A03080606020203" pitchFamily="18" charset="0"/>
            </a:endParaRPr>
          </a:p>
          <a:p>
            <a:r>
              <a:rPr lang="en-US" altLang="ko-KR" sz="5400" dirty="0">
                <a:latin typeface="Bodoni MT Black" panose="02070A03080606020203" pitchFamily="18" charset="0"/>
              </a:rPr>
              <a:t>	</a:t>
            </a:r>
            <a:r>
              <a:rPr lang="en-US" altLang="ko-KR" sz="5400" dirty="0" smtClean="0">
                <a:latin typeface="Bodoni MT Black" panose="02070A03080606020203" pitchFamily="18" charset="0"/>
              </a:rPr>
              <a:t>		</a:t>
            </a:r>
            <a:r>
              <a:rPr lang="ko-KR" altLang="en-US" sz="5400" dirty="0" smtClean="0">
                <a:latin typeface="Bodoni MT Black" panose="02070A03080606020203" pitchFamily="18" charset="0"/>
              </a:rPr>
              <a:t>반복하지 말자 </a:t>
            </a:r>
            <a:endParaRPr lang="en-US" altLang="ko-KR" sz="5400" dirty="0" smtClean="0">
              <a:latin typeface="Bodoni MT Black" panose="02070A03080606020203" pitchFamily="18" charset="0"/>
            </a:endParaRPr>
          </a:p>
          <a:p>
            <a:r>
              <a:rPr lang="ko-KR" altLang="en-US" sz="5400" dirty="0" smtClean="0">
                <a:latin typeface="Bodoni MT Black" panose="02070A03080606020203" pitchFamily="18" charset="0"/>
              </a:rPr>
              <a:t>과거의 잘못을 </a:t>
            </a:r>
            <a:endParaRPr lang="en-US" altLang="ko-KR" sz="5400" dirty="0" smtClean="0">
              <a:latin typeface="Bodoni MT Black" panose="02070A03080606020203" pitchFamily="18" charset="0"/>
            </a:endParaRPr>
          </a:p>
          <a:p>
            <a:r>
              <a:rPr lang="en-US" altLang="ko-KR" sz="5400" dirty="0">
                <a:latin typeface="Bodoni MT Black" panose="02070A03080606020203" pitchFamily="18" charset="0"/>
              </a:rPr>
              <a:t>	</a:t>
            </a:r>
            <a:r>
              <a:rPr lang="en-US" altLang="ko-KR" sz="5400" dirty="0" smtClean="0">
                <a:latin typeface="Bodoni MT Black" panose="02070A03080606020203" pitchFamily="18" charset="0"/>
              </a:rPr>
              <a:t>			</a:t>
            </a:r>
            <a:r>
              <a:rPr lang="ko-KR" altLang="en-US" sz="5400" dirty="0" smtClean="0">
                <a:latin typeface="Bodoni MT Black" panose="02070A03080606020203" pitchFamily="18" charset="0"/>
              </a:rPr>
              <a:t>잊지 말자 </a:t>
            </a:r>
            <a:r>
              <a:rPr lang="en-US" altLang="ko-KR" sz="5400" dirty="0" smtClean="0">
                <a:latin typeface="Bodoni MT Black" panose="02070A03080606020203" pitchFamily="18" charset="0"/>
              </a:rPr>
              <a:t>”</a:t>
            </a:r>
            <a:endParaRPr lang="ko-KR" altLang="en-US" sz="5400" dirty="0">
              <a:latin typeface="Bodoni MT Black" panose="02070A030806060202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5493" y="478315"/>
            <a:ext cx="12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기억하기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7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92568" y="1485900"/>
            <a:ext cx="7051431" cy="53720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08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7652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83400" y="2440969"/>
            <a:ext cx="311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ㅇ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0" y="5018871"/>
            <a:ext cx="7220080" cy="1662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273">
            <a:off x="1082559" y="3682475"/>
            <a:ext cx="7220080" cy="13429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9437">
            <a:off x="1126061" y="2216617"/>
            <a:ext cx="7254278" cy="15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425">
            <a:off x="1055907" y="1193413"/>
            <a:ext cx="7254278" cy="1224030"/>
          </a:xfrm>
          <a:prstGeom prst="rect">
            <a:avLst/>
          </a:prstGeom>
        </p:spPr>
      </p:pic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06.09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일 광주 철거 붕괴사고 인재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人災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36089" y="2036523"/>
            <a:ext cx="400302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사고 발생 일시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21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년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06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월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09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일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오후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04:22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사고 위치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광주 동구 학동 재개발 사업부지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사고 전말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공사 중인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층 건물이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학동증심사입구역에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정차한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운림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54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번 버스를 덮쳐 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승객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17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명을 태운 버스 함몰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사망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9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명 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중상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: 8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명 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0" y="2166541"/>
            <a:ext cx="4747846" cy="3170390"/>
          </a:xfrm>
          <a:prstGeom prst="rect">
            <a:avLst/>
          </a:prstGeom>
        </p:spPr>
      </p:pic>
      <p:grpSp>
        <p:nvGrpSpPr>
          <p:cNvPr id="22" name="그룹 21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06.09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일 광주 철거 붕괴사고 전말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493" y="5442438"/>
            <a:ext cx="313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5">
                    <a:lumMod val="75000"/>
                  </a:schemeClr>
                </a:solidFill>
              </a:rPr>
              <a:t>붕괴 현장 목격자 블랙박스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1316" y="5931751"/>
            <a:ext cx="423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예방 대책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철거 현장 주변에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CCTV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설치 의무화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2" y="1160751"/>
            <a:ext cx="6190477" cy="4453080"/>
          </a:xfrm>
          <a:prstGeom prst="rect">
            <a:avLst/>
          </a:prstGeom>
        </p:spPr>
      </p:pic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추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후 사고 예방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4696" y="3253736"/>
            <a:ext cx="42950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1.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재개발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재건축 지역과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근접한 곳에 정류장 위치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응급 의료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시설과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소방서가 주변에 있었다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현장 상황을 파악할 방법이 없다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 (CCTV)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문제 파악 및 정의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4" y="1693979"/>
            <a:ext cx="1219209" cy="1219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0" y="4140765"/>
            <a:ext cx="1447262" cy="1447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70" y="5034657"/>
            <a:ext cx="880760" cy="88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125">
            <a:off x="6508189" y="4320942"/>
            <a:ext cx="1188769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8366" y="3134881"/>
            <a:ext cx="6057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1.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재개발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재건축 지역과 가까운 곳에 정류장이 있는 곳이 더 있는가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응급 의료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시설과 소방서는 충분히 가까이에 있는가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  <a:p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현장 상황을 파악할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안전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는 주변에 설치되어 있는가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? (CCTV)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문제 재정의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4" y="1693979"/>
            <a:ext cx="1219209" cy="1219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0" y="4140765"/>
            <a:ext cx="1447262" cy="1447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70" y="5034657"/>
            <a:ext cx="880760" cy="88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125">
            <a:off x="6508189" y="4320942"/>
            <a:ext cx="1188769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897316" y="722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4642" y="3002996"/>
            <a:ext cx="6057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1.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현재 재개발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재건축 지역 확인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가장 많이 진행되고 있는 지역 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붕괴사고 발생 지역 확인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가장 많이 진행되고 있는 지역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CCTV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설치 현황 확인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가장 적은 설치 구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해당 구 재개발 현장 살펴보기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CCTV,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소방서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응급실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정류소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5.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사고 예방 제안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요일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시간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, CCTV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2073670" y="410088"/>
            <a:ext cx="302400" cy="347801"/>
            <a:chOff x="3546475" y="2409825"/>
            <a:chExt cx="3552825" cy="408622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87446" y="399323"/>
            <a:ext cx="42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분석 프로세스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04" y="1605161"/>
            <a:ext cx="1046176" cy="10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발표_포토_사업계획서_메인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8FA2"/>
      </a:accent1>
      <a:accent2>
        <a:srgbClr val="CADEE0"/>
      </a:accent2>
      <a:accent3>
        <a:srgbClr val="1F8090"/>
      </a:accent3>
      <a:accent4>
        <a:srgbClr val="1B7786"/>
      </a:accent4>
      <a:accent5>
        <a:srgbClr val="438CC1"/>
      </a:accent5>
      <a:accent6>
        <a:srgbClr val="8DB90A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857</Words>
  <Application>Microsoft Office PowerPoint</Application>
  <PresentationFormat>화면 슬라이드 쇼(4:3)</PresentationFormat>
  <Paragraphs>243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Bodoni MT Black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(비즈폼)발표용PPT</dc:title>
  <dc:creator>㈜비즈폼</dc:creator>
  <dc:description>무단 복제 배포시 법적 불이익을 받을 수 있습니다.</dc:description>
  <cp:lastModifiedBy>RentalHub-lg34</cp:lastModifiedBy>
  <cp:revision>528</cp:revision>
  <dcterms:created xsi:type="dcterms:W3CDTF">2015-02-26T06:34:12Z</dcterms:created>
  <dcterms:modified xsi:type="dcterms:W3CDTF">2021-06-28T07:51:48Z</dcterms:modified>
  <cp:category>본 문서의 저작권은 비즈폼에 있습니다.</cp:category>
  <cp:version/>
</cp:coreProperties>
</file>